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9" r:id="rId6"/>
    <p:sldId id="260" r:id="rId7"/>
    <p:sldId id="261" r:id="rId8"/>
    <p:sldId id="262" r:id="rId9"/>
    <p:sldId id="263" r:id="rId10"/>
    <p:sldId id="264" r:id="rId11"/>
    <p:sldId id="265" r:id="rId12"/>
    <p:sldId id="266" r:id="rId13"/>
    <p:sldId id="267" r:id="rId14"/>
    <p:sldId id="269" r:id="rId15"/>
    <p:sldId id="271" r:id="rId16"/>
    <p:sldId id="268" r:id="rId17"/>
    <p:sldId id="272" r:id="rId18"/>
    <p:sldId id="270" r:id="rId19"/>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Svijetli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1253" y="-1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p>
            <a:fld id="{71377C3D-7BB2-4D23-9D10-616807B37D36}" type="datetimeFigureOut">
              <a:rPr lang="sr-Latn-CS" smtClean="0"/>
              <a:t>27.11.2018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71377C3D-7BB2-4D23-9D10-616807B37D36}" type="datetimeFigureOut">
              <a:rPr lang="sr-Latn-CS" smtClean="0"/>
              <a:t>27.11.2018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71377C3D-7BB2-4D23-9D10-616807B37D36}" type="datetimeFigureOut">
              <a:rPr lang="sr-Latn-CS" smtClean="0"/>
              <a:t>27.11.2018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71377C3D-7BB2-4D23-9D10-616807B37D36}" type="datetimeFigureOut">
              <a:rPr lang="sr-Latn-CS" smtClean="0"/>
              <a:t>27.11.2018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p>
            <a:fld id="{71377C3D-7BB2-4D23-9D10-616807B37D36}" type="datetimeFigureOut">
              <a:rPr lang="sr-Latn-CS" smtClean="0"/>
              <a:t>27.11.2018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71377C3D-7BB2-4D23-9D10-616807B37D36}" type="datetimeFigureOut">
              <a:rPr lang="sr-Latn-CS" smtClean="0"/>
              <a:t>27.11.2018</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71377C3D-7BB2-4D23-9D10-616807B37D36}" type="datetimeFigureOut">
              <a:rPr lang="sr-Latn-CS" smtClean="0"/>
              <a:t>27.11.2018</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2"/>
          <p:cNvSpPr>
            <a:spLocks noGrp="1"/>
          </p:cNvSpPr>
          <p:nvPr>
            <p:ph type="dt" sz="half" idx="10"/>
          </p:nvPr>
        </p:nvSpPr>
        <p:spPr/>
        <p:txBody>
          <a:bodyPr/>
          <a:lstStyle/>
          <a:p>
            <a:fld id="{71377C3D-7BB2-4D23-9D10-616807B37D36}" type="datetimeFigureOut">
              <a:rPr lang="sr-Latn-CS" smtClean="0"/>
              <a:t>27.11.2018</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71377C3D-7BB2-4D23-9D10-616807B37D36}" type="datetimeFigureOut">
              <a:rPr lang="sr-Latn-CS" smtClean="0"/>
              <a:t>27.11.2018</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71377C3D-7BB2-4D23-9D10-616807B37D36}" type="datetimeFigureOut">
              <a:rPr lang="sr-Latn-CS" smtClean="0"/>
              <a:t>27.11.2018</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71377C3D-7BB2-4D23-9D10-616807B37D36}" type="datetimeFigureOut">
              <a:rPr lang="sr-Latn-CS" smtClean="0"/>
              <a:t>27.11.2018</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377C3D-7BB2-4D23-9D10-616807B37D36}" type="datetimeFigureOut">
              <a:rPr lang="sr-Latn-CS" smtClean="0"/>
              <a:t>27.11.2018</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C03A18-1BE2-487D-92D8-585057AF460F}" type="slidenum">
              <a:rPr lang="hr-HR" smtClean="0"/>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1331640" y="5229200"/>
            <a:ext cx="6408712" cy="1032520"/>
          </a:xfrm>
        </p:spPr>
        <p:txBody>
          <a:bodyPr>
            <a:normAutofit fontScale="92500" lnSpcReduction="10000"/>
          </a:bodyPr>
          <a:lstStyle/>
          <a:p>
            <a:endParaRPr lang="hr-HR" dirty="0" smtClean="0">
              <a:latin typeface="+mj-lt"/>
            </a:endParaRPr>
          </a:p>
          <a:p>
            <a:r>
              <a:rPr lang="hr-HR" dirty="0" smtClean="0">
                <a:latin typeface="+mj-lt"/>
              </a:rPr>
              <a:t>Zagreb</a:t>
            </a:r>
            <a:r>
              <a:rPr lang="hr-HR" smtClean="0">
                <a:latin typeface="+mj-lt"/>
              </a:rPr>
              <a:t>, 29. </a:t>
            </a:r>
            <a:r>
              <a:rPr lang="hr-HR" dirty="0" smtClean="0">
                <a:latin typeface="+mj-lt"/>
              </a:rPr>
              <a:t>studenoga 2018.</a:t>
            </a:r>
            <a:endParaRPr lang="hr-HR" dirty="0">
              <a:latin typeface="+mj-lt"/>
            </a:endParaRPr>
          </a:p>
        </p:txBody>
      </p:sp>
      <p:sp>
        <p:nvSpPr>
          <p:cNvPr id="4" name="Naslov 1"/>
          <p:cNvSpPr>
            <a:spLocks noGrp="1"/>
          </p:cNvSpPr>
          <p:nvPr>
            <p:ph type="ctrTitle"/>
          </p:nvPr>
        </p:nvSpPr>
        <p:spPr>
          <a:xfrm>
            <a:off x="645840" y="3005260"/>
            <a:ext cx="7814592" cy="1935908"/>
          </a:xfrm>
        </p:spPr>
        <p:txBody>
          <a:bodyPr>
            <a:noAutofit/>
          </a:bodyPr>
          <a:lstStyle/>
          <a:p>
            <a:r>
              <a:rPr lang="hr-HR" sz="3200" dirty="0" smtClean="0"/>
              <a:t/>
            </a:r>
            <a:br>
              <a:rPr lang="hr-HR" sz="3200" dirty="0" smtClean="0"/>
            </a:br>
            <a:r>
              <a:rPr lang="hr-HR" sz="3200" dirty="0" smtClean="0"/>
              <a:t>MJERE </a:t>
            </a:r>
            <a:r>
              <a:rPr lang="hr-HR" sz="3200" dirty="0"/>
              <a:t>AKTIVNE POLITIKE </a:t>
            </a:r>
            <a:r>
              <a:rPr lang="hr-HR" sz="3200" dirty="0" smtClean="0"/>
              <a:t/>
            </a:r>
            <a:br>
              <a:rPr lang="hr-HR" sz="3200" dirty="0" smtClean="0"/>
            </a:br>
            <a:r>
              <a:rPr lang="hr-HR" sz="3200" dirty="0" smtClean="0"/>
              <a:t>ZAPOŠLJAVANJA </a:t>
            </a:r>
            <a:r>
              <a:rPr lang="hr-HR" sz="3200" dirty="0"/>
              <a:t>USMJERENE SOCIJALNO OSJETLJIVIM SKUPINAMA</a:t>
            </a:r>
            <a:endParaRPr lang="hr-HR" sz="3200" dirty="0">
              <a:solidFill>
                <a:schemeClr val="bg1">
                  <a:lumMod val="50000"/>
                </a:schemeClr>
              </a:solidFill>
              <a:latin typeface="Cambria" panose="02040503050406030204" pitchFamily="18"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835696" y="404664"/>
            <a:ext cx="5405597" cy="2637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4451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800" dirty="0"/>
              <a:t>MJERE AKTIVNE POLITIKE </a:t>
            </a:r>
            <a:r>
              <a:rPr lang="hr-HR" sz="2800" dirty="0" smtClean="0"/>
              <a:t>ZAPOŠLJAVANJA</a:t>
            </a:r>
            <a:endParaRPr lang="hr-HR" sz="2800" dirty="0"/>
          </a:p>
        </p:txBody>
      </p:sp>
      <p:sp>
        <p:nvSpPr>
          <p:cNvPr id="3" name="Rezervirano mjesto sadržaja 2"/>
          <p:cNvSpPr>
            <a:spLocks noGrp="1"/>
          </p:cNvSpPr>
          <p:nvPr>
            <p:ph idx="1"/>
          </p:nvPr>
        </p:nvSpPr>
        <p:spPr/>
        <p:txBody>
          <a:bodyPr>
            <a:normAutofit fontScale="92500" lnSpcReduction="10000"/>
          </a:bodyPr>
          <a:lstStyle/>
          <a:p>
            <a:r>
              <a:rPr lang="hr-HR" dirty="0"/>
              <a:t>S</a:t>
            </a:r>
            <a:r>
              <a:rPr lang="hr-HR" dirty="0" smtClean="0"/>
              <a:t>redstva </a:t>
            </a:r>
            <a:r>
              <a:rPr lang="hr-HR" dirty="0"/>
              <a:t>za </a:t>
            </a:r>
            <a:r>
              <a:rPr lang="hr-HR" dirty="0" smtClean="0"/>
              <a:t>korištenja mjera </a:t>
            </a:r>
            <a:r>
              <a:rPr lang="hr-HR" dirty="0"/>
              <a:t>svake </a:t>
            </a:r>
            <a:r>
              <a:rPr lang="hr-HR" dirty="0" smtClean="0"/>
              <a:t>se godine </a:t>
            </a:r>
            <a:r>
              <a:rPr lang="hr-HR" dirty="0"/>
              <a:t>povećavaju </a:t>
            </a:r>
            <a:r>
              <a:rPr lang="hr-HR" dirty="0" smtClean="0"/>
              <a:t>te se </a:t>
            </a:r>
            <a:r>
              <a:rPr lang="hr-HR" dirty="0"/>
              <a:t>poseban naglasak stavlja na osjetljive skupine kojima je otežan pristup na tržište </a:t>
            </a:r>
            <a:r>
              <a:rPr lang="hr-HR" dirty="0" smtClean="0"/>
              <a:t>rada.</a:t>
            </a:r>
          </a:p>
          <a:p>
            <a:r>
              <a:rPr lang="hr-HR" dirty="0" smtClean="0"/>
              <a:t>Ranjive </a:t>
            </a:r>
            <a:r>
              <a:rPr lang="hr-HR" dirty="0"/>
              <a:t>skupine na tržištu rada izdvojene su kao posebna ciljana skupina u potporama za zapošljavanje i javnom radu. Za navedene mjere omogućeni su veći iznos financiranja te je olakšan pristup mjeri u odnosu na ostale skupine nezaposlenih osoba. </a:t>
            </a:r>
          </a:p>
          <a:p>
            <a:pPr marL="0" indent="0">
              <a:buNone/>
            </a:pPr>
            <a:endParaRPr lang="hr-HR"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7739" y="6315966"/>
            <a:ext cx="1828346" cy="393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4650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922114"/>
          </a:xfrm>
        </p:spPr>
        <p:txBody>
          <a:bodyPr>
            <a:normAutofit/>
          </a:bodyPr>
          <a:lstStyle/>
          <a:p>
            <a:r>
              <a:rPr lang="hr-HR" sz="2800" dirty="0"/>
              <a:t>MJERE AKTIVNE POLITIKE </a:t>
            </a:r>
            <a:r>
              <a:rPr lang="hr-HR" sz="2800" dirty="0" smtClean="0"/>
              <a:t>ZAPOŠLJAVANJA</a:t>
            </a:r>
            <a:endParaRPr lang="hr-HR" sz="2800" dirty="0"/>
          </a:p>
        </p:txBody>
      </p:sp>
      <p:sp>
        <p:nvSpPr>
          <p:cNvPr id="3" name="Rezervirano mjesto sadržaja 2"/>
          <p:cNvSpPr>
            <a:spLocks noGrp="1"/>
          </p:cNvSpPr>
          <p:nvPr>
            <p:ph idx="1"/>
          </p:nvPr>
        </p:nvSpPr>
        <p:spPr/>
        <p:txBody>
          <a:bodyPr>
            <a:normAutofit fontScale="77500" lnSpcReduction="20000"/>
          </a:bodyPr>
          <a:lstStyle/>
          <a:p>
            <a:r>
              <a:rPr lang="hr-HR" dirty="0"/>
              <a:t>Osobe liječene zbog  problema ovisnosti prepoznate su kao jedna od osjetljivih skupina u području zapošljavanja te su kao takve uključene u Mjere aktivne politike zapošljavanja, s ciljem olakšavanja pristupa tržištu rada</a:t>
            </a:r>
          </a:p>
          <a:p>
            <a:pPr marL="0" indent="0">
              <a:buNone/>
            </a:pPr>
            <a:endParaRPr lang="hr-HR" dirty="0"/>
          </a:p>
          <a:p>
            <a:r>
              <a:rPr lang="hr-HR" dirty="0"/>
              <a:t>Hrvatski zavod za zapošljavanje je tijekom 2017. u mjere aktivne politike zapošljavanja uključio ukupno 56 liječenih ovisnika. Kroz potpore za zapošljavanje uključena su 4 liječena ovisnika, dok je kroz mjere javnih radova, uključeno njih 44. Potporu za samozapošljavanje koristila je 1 osoba, dok je 6 osoba uključeno u obrazovanje. Jedna osoba bila je uključena na Osposobljavanje na radnom mjestu.</a:t>
            </a:r>
          </a:p>
          <a:p>
            <a:pPr marL="0" indent="0">
              <a:buNone/>
            </a:pPr>
            <a:endParaRPr lang="hr-HR"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7739" y="6315966"/>
            <a:ext cx="1828346" cy="393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1196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78098"/>
          </a:xfrm>
        </p:spPr>
        <p:txBody>
          <a:bodyPr>
            <a:normAutofit fontScale="90000"/>
          </a:bodyPr>
          <a:lstStyle/>
          <a:p>
            <a:r>
              <a:rPr lang="hr-HR" sz="2800" dirty="0" smtClean="0"/>
              <a:t>Broj uključenih liječenih ovisnika u mjere aktivne politike zapošljavanje</a:t>
            </a:r>
            <a:endParaRPr lang="hr-HR" sz="2800" dirty="0"/>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val="3400052080"/>
              </p:ext>
            </p:extLst>
          </p:nvPr>
        </p:nvGraphicFramePr>
        <p:xfrm>
          <a:off x="323527" y="1124745"/>
          <a:ext cx="8136906" cy="4162114"/>
        </p:xfrm>
        <a:graphic>
          <a:graphicData uri="http://schemas.openxmlformats.org/drawingml/2006/table">
            <a:tbl>
              <a:tblPr firstRow="1" bandRow="1">
                <a:tableStyleId>{616DA210-FB5B-4158-B5E0-FEB733F419BA}</a:tableStyleId>
              </a:tblPr>
              <a:tblGrid>
                <a:gridCol w="2712302"/>
                <a:gridCol w="2712302"/>
                <a:gridCol w="2712302"/>
              </a:tblGrid>
              <a:tr h="328457">
                <a:tc>
                  <a:txBody>
                    <a:bodyPr/>
                    <a:lstStyle/>
                    <a:p>
                      <a:r>
                        <a:rPr lang="hr-HR" sz="1400" dirty="0" smtClean="0"/>
                        <a:t>Intervencija</a:t>
                      </a:r>
                      <a:endParaRPr lang="hr-HR" sz="1400" dirty="0"/>
                    </a:p>
                  </a:txBody>
                  <a:tcPr/>
                </a:tc>
                <a:tc>
                  <a:txBody>
                    <a:bodyPr/>
                    <a:lstStyle/>
                    <a:p>
                      <a:pPr algn="ctr"/>
                      <a:r>
                        <a:rPr lang="hr-HR" sz="1400" dirty="0" smtClean="0"/>
                        <a:t>01.01.-31.12.</a:t>
                      </a:r>
                      <a:r>
                        <a:rPr lang="hr-HR" sz="1400" dirty="0" smtClean="0">
                          <a:solidFill>
                            <a:srgbClr val="FF0000"/>
                          </a:solidFill>
                        </a:rPr>
                        <a:t>2017</a:t>
                      </a:r>
                      <a:r>
                        <a:rPr lang="hr-HR" sz="1400" dirty="0" smtClean="0"/>
                        <a:t>.</a:t>
                      </a:r>
                      <a:endParaRPr lang="hr-HR" sz="1400" b="0" dirty="0">
                        <a:solidFill>
                          <a:srgbClr val="FF0000"/>
                        </a:solidFill>
                      </a:endParaRPr>
                    </a:p>
                  </a:txBody>
                  <a:tcPr/>
                </a:tc>
                <a:tc>
                  <a:txBody>
                    <a:bodyPr/>
                    <a:lstStyle/>
                    <a:p>
                      <a:pPr algn="ctr"/>
                      <a:r>
                        <a:rPr lang="hr-HR" sz="1400" dirty="0" smtClean="0"/>
                        <a:t>01.01.-31.10.</a:t>
                      </a:r>
                      <a:r>
                        <a:rPr lang="hr-HR" sz="1400" dirty="0" smtClean="0">
                          <a:solidFill>
                            <a:srgbClr val="FF0000"/>
                          </a:solidFill>
                        </a:rPr>
                        <a:t>2018</a:t>
                      </a:r>
                      <a:r>
                        <a:rPr lang="hr-HR" sz="1400" dirty="0" smtClean="0"/>
                        <a:t>.</a:t>
                      </a:r>
                      <a:endParaRPr lang="hr-HR" sz="1400" dirty="0">
                        <a:solidFill>
                          <a:srgbClr val="FF0000"/>
                        </a:solidFill>
                      </a:endParaRPr>
                    </a:p>
                  </a:txBody>
                  <a:tcPr/>
                </a:tc>
              </a:tr>
              <a:tr h="2767886">
                <a:tc>
                  <a:txBody>
                    <a:bodyPr/>
                    <a:lstStyle/>
                    <a:p>
                      <a:r>
                        <a:rPr lang="hr-HR" sz="1400" dirty="0" smtClean="0"/>
                        <a:t>Javni rad</a:t>
                      </a:r>
                    </a:p>
                    <a:p>
                      <a:endParaRPr lang="hr-HR" sz="1400" dirty="0" smtClean="0"/>
                    </a:p>
                    <a:p>
                      <a:r>
                        <a:rPr lang="hr-HR" sz="1400" dirty="0" smtClean="0"/>
                        <a:t>Obrazovanje</a:t>
                      </a:r>
                    </a:p>
                    <a:p>
                      <a:endParaRPr lang="hr-HR" sz="1400" dirty="0" smtClean="0"/>
                    </a:p>
                    <a:p>
                      <a:r>
                        <a:rPr lang="hr-HR" sz="1400" dirty="0" smtClean="0"/>
                        <a:t>Osposobljavanje na </a:t>
                      </a:r>
                    </a:p>
                    <a:p>
                      <a:r>
                        <a:rPr lang="hr-HR" sz="1400" dirty="0" smtClean="0"/>
                        <a:t>radnom mjestu</a:t>
                      </a:r>
                    </a:p>
                    <a:p>
                      <a:endParaRPr lang="hr-HR" sz="1400" dirty="0" smtClean="0"/>
                    </a:p>
                    <a:p>
                      <a:r>
                        <a:rPr lang="hr-HR" sz="1400" dirty="0" smtClean="0"/>
                        <a:t>Potpore</a:t>
                      </a:r>
                    </a:p>
                    <a:p>
                      <a:endParaRPr lang="hr-HR" sz="1400" dirty="0" smtClean="0"/>
                    </a:p>
                    <a:p>
                      <a:r>
                        <a:rPr lang="hr-HR" sz="1400" dirty="0" smtClean="0"/>
                        <a:t>Potpore pripravništvo*</a:t>
                      </a:r>
                      <a:endParaRPr lang="hr-HR" sz="1800" b="0" i="0" u="none" strike="noStrike" kern="1200" baseline="0" dirty="0" smtClean="0">
                        <a:solidFill>
                          <a:schemeClr val="tx1"/>
                        </a:solidFill>
                        <a:latin typeface="+mn-lt"/>
                        <a:ea typeface="+mn-ea"/>
                        <a:cs typeface="+mn-cs"/>
                      </a:endParaRPr>
                    </a:p>
                    <a:p>
                      <a:endParaRPr lang="hr-HR" sz="1400" dirty="0" smtClean="0"/>
                    </a:p>
                    <a:p>
                      <a:r>
                        <a:rPr lang="hr-HR" sz="1400" baseline="0" dirty="0" smtClean="0"/>
                        <a:t>Samozapošljavanje</a:t>
                      </a:r>
                    </a:p>
                    <a:p>
                      <a:endParaRPr lang="hr-HR" sz="1400" baseline="0" dirty="0" smtClean="0"/>
                    </a:p>
                    <a:p>
                      <a:r>
                        <a:rPr lang="hr-HR" sz="1400" baseline="0" dirty="0" smtClean="0"/>
                        <a:t>SOR</a:t>
                      </a:r>
                    </a:p>
                    <a:p>
                      <a:endParaRPr lang="hr-HR" sz="1400" baseline="0" dirty="0" smtClean="0"/>
                    </a:p>
                    <a:p>
                      <a:r>
                        <a:rPr lang="hr-HR" sz="1400" baseline="0" dirty="0" smtClean="0"/>
                        <a:t>Stalni sezonac</a:t>
                      </a:r>
                    </a:p>
                  </a:txBody>
                  <a:tcPr/>
                </a:tc>
                <a:tc>
                  <a:txBody>
                    <a:bodyPr/>
                    <a:lstStyle/>
                    <a:p>
                      <a:pPr algn="r"/>
                      <a:r>
                        <a:rPr lang="hr-HR" sz="1400" dirty="0" smtClean="0"/>
                        <a:t>44</a:t>
                      </a:r>
                    </a:p>
                    <a:p>
                      <a:pPr algn="r"/>
                      <a:endParaRPr lang="hr-HR" sz="1400" dirty="0" smtClean="0"/>
                    </a:p>
                    <a:p>
                      <a:pPr algn="r"/>
                      <a:r>
                        <a:rPr lang="hr-HR" sz="1400" dirty="0" smtClean="0"/>
                        <a:t>6</a:t>
                      </a:r>
                    </a:p>
                    <a:p>
                      <a:pPr algn="r"/>
                      <a:endParaRPr lang="hr-HR" sz="1400" dirty="0" smtClean="0"/>
                    </a:p>
                    <a:p>
                      <a:pPr algn="r"/>
                      <a:r>
                        <a:rPr lang="hr-HR" sz="1400" dirty="0" smtClean="0"/>
                        <a:t>1</a:t>
                      </a:r>
                    </a:p>
                    <a:p>
                      <a:pPr algn="r"/>
                      <a:endParaRPr lang="hr-HR" sz="1400" dirty="0" smtClean="0"/>
                    </a:p>
                    <a:p>
                      <a:pPr algn="r"/>
                      <a:endParaRPr lang="hr-HR" sz="1400" dirty="0" smtClean="0"/>
                    </a:p>
                    <a:p>
                      <a:pPr algn="r"/>
                      <a:r>
                        <a:rPr lang="hr-HR" sz="1400" dirty="0" smtClean="0"/>
                        <a:t>4</a:t>
                      </a:r>
                    </a:p>
                    <a:p>
                      <a:pPr algn="r"/>
                      <a:endParaRPr lang="hr-HR" sz="1400" dirty="0" smtClean="0"/>
                    </a:p>
                    <a:p>
                      <a:pPr algn="r"/>
                      <a:r>
                        <a:rPr lang="hr-HR" sz="1400" dirty="0" smtClean="0"/>
                        <a:t>-</a:t>
                      </a:r>
                    </a:p>
                    <a:p>
                      <a:pPr algn="r"/>
                      <a:endParaRPr lang="hr-HR" sz="1400" dirty="0" smtClean="0"/>
                    </a:p>
                    <a:p>
                      <a:pPr algn="r"/>
                      <a:r>
                        <a:rPr lang="hr-HR" sz="1400" dirty="0" smtClean="0"/>
                        <a:t>1</a:t>
                      </a:r>
                    </a:p>
                    <a:p>
                      <a:pPr algn="r"/>
                      <a:endParaRPr lang="hr-HR" sz="1400" dirty="0" smtClean="0"/>
                    </a:p>
                    <a:p>
                      <a:pPr algn="r"/>
                      <a:r>
                        <a:rPr lang="hr-HR" sz="1400" dirty="0" smtClean="0"/>
                        <a:t>-</a:t>
                      </a:r>
                    </a:p>
                    <a:p>
                      <a:pPr algn="r"/>
                      <a:endParaRPr lang="hr-HR" sz="1400" dirty="0" smtClean="0"/>
                    </a:p>
                    <a:p>
                      <a:pPr algn="r"/>
                      <a:r>
                        <a:rPr lang="hr-HR" sz="1400" dirty="0" smtClean="0"/>
                        <a:t>-</a:t>
                      </a:r>
                    </a:p>
                  </a:txBody>
                  <a:tcPr/>
                </a:tc>
                <a:tc>
                  <a:txBody>
                    <a:bodyPr/>
                    <a:lstStyle/>
                    <a:p>
                      <a:pPr algn="r"/>
                      <a:r>
                        <a:rPr lang="hr-HR" sz="1400" dirty="0" smtClean="0"/>
                        <a:t>44</a:t>
                      </a:r>
                    </a:p>
                    <a:p>
                      <a:pPr algn="r"/>
                      <a:endParaRPr lang="hr-HR" sz="1400" dirty="0" smtClean="0"/>
                    </a:p>
                    <a:p>
                      <a:pPr algn="r"/>
                      <a:r>
                        <a:rPr lang="hr-HR" sz="1400" dirty="0" smtClean="0"/>
                        <a:t>18</a:t>
                      </a:r>
                    </a:p>
                    <a:p>
                      <a:pPr algn="r"/>
                      <a:endParaRPr lang="hr-HR" sz="1400" dirty="0" smtClean="0"/>
                    </a:p>
                    <a:p>
                      <a:pPr algn="r"/>
                      <a:r>
                        <a:rPr lang="hr-HR" sz="1400" dirty="0" smtClean="0"/>
                        <a:t>2</a:t>
                      </a:r>
                    </a:p>
                    <a:p>
                      <a:pPr algn="r"/>
                      <a:endParaRPr lang="hr-HR" sz="1400" dirty="0" smtClean="0"/>
                    </a:p>
                    <a:p>
                      <a:pPr algn="r"/>
                      <a:endParaRPr lang="hr-HR" sz="1400" dirty="0" smtClean="0"/>
                    </a:p>
                    <a:p>
                      <a:pPr algn="r"/>
                      <a:r>
                        <a:rPr lang="hr-HR" sz="1400" dirty="0" smtClean="0"/>
                        <a:t>13</a:t>
                      </a:r>
                    </a:p>
                    <a:p>
                      <a:pPr algn="r"/>
                      <a:endParaRPr lang="hr-HR" sz="1400" dirty="0" smtClean="0"/>
                    </a:p>
                    <a:p>
                      <a:pPr algn="r"/>
                      <a:r>
                        <a:rPr lang="hr-HR" sz="1400" dirty="0" smtClean="0"/>
                        <a:t>1</a:t>
                      </a:r>
                    </a:p>
                    <a:p>
                      <a:pPr algn="r"/>
                      <a:endParaRPr lang="hr-HR" sz="1400" dirty="0" smtClean="0"/>
                    </a:p>
                    <a:p>
                      <a:pPr algn="r"/>
                      <a:r>
                        <a:rPr lang="hr-HR" sz="1400" dirty="0" smtClean="0"/>
                        <a:t>7</a:t>
                      </a:r>
                    </a:p>
                    <a:p>
                      <a:pPr algn="r"/>
                      <a:endParaRPr lang="hr-HR" sz="1400" dirty="0" smtClean="0"/>
                    </a:p>
                    <a:p>
                      <a:pPr algn="r"/>
                      <a:r>
                        <a:rPr lang="hr-HR" sz="1400" dirty="0" smtClean="0"/>
                        <a:t>3</a:t>
                      </a:r>
                    </a:p>
                    <a:p>
                      <a:pPr algn="r"/>
                      <a:endParaRPr lang="hr-HR" sz="1400" dirty="0" smtClean="0"/>
                    </a:p>
                    <a:p>
                      <a:pPr algn="r"/>
                      <a:r>
                        <a:rPr lang="hr-HR" sz="1400" dirty="0" smtClean="0"/>
                        <a:t>2</a:t>
                      </a:r>
                      <a:endParaRPr lang="hr-HR" sz="1400" dirty="0"/>
                    </a:p>
                  </a:txBody>
                  <a:tcPr/>
                </a:tc>
              </a:tr>
              <a:tr h="328457">
                <a:tc>
                  <a:txBody>
                    <a:bodyPr/>
                    <a:lstStyle/>
                    <a:p>
                      <a:r>
                        <a:rPr lang="hr-HR" sz="1400" dirty="0" smtClean="0"/>
                        <a:t>Ukupno</a:t>
                      </a:r>
                    </a:p>
                  </a:txBody>
                  <a:tcPr/>
                </a:tc>
                <a:tc>
                  <a:txBody>
                    <a:bodyPr/>
                    <a:lstStyle/>
                    <a:p>
                      <a:pPr algn="r"/>
                      <a:r>
                        <a:rPr lang="hr-HR" sz="1400" dirty="0" smtClean="0"/>
                        <a:t>56</a:t>
                      </a:r>
                      <a:endParaRPr lang="hr-HR" sz="1400" dirty="0"/>
                    </a:p>
                  </a:txBody>
                  <a:tcPr/>
                </a:tc>
                <a:tc>
                  <a:txBody>
                    <a:bodyPr/>
                    <a:lstStyle/>
                    <a:p>
                      <a:pPr algn="r"/>
                      <a:r>
                        <a:rPr lang="hr-HR" sz="1400" dirty="0" smtClean="0"/>
                        <a:t>90</a:t>
                      </a:r>
                      <a:endParaRPr lang="hr-HR" sz="1400" dirty="0"/>
                    </a:p>
                  </a:txBody>
                  <a:tcPr/>
                </a:tc>
              </a:tr>
            </a:tbl>
          </a:graphicData>
        </a:graphic>
      </p:graphicFrame>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7739" y="6315966"/>
            <a:ext cx="1828346" cy="393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kstniOkvir 2"/>
          <p:cNvSpPr txBox="1"/>
          <p:nvPr/>
        </p:nvSpPr>
        <p:spPr>
          <a:xfrm>
            <a:off x="317412" y="5366076"/>
            <a:ext cx="5832648" cy="369332"/>
          </a:xfrm>
          <a:prstGeom prst="rect">
            <a:avLst/>
          </a:prstGeom>
          <a:noFill/>
        </p:spPr>
        <p:txBody>
          <a:bodyPr wrap="square" rtlCol="0">
            <a:spAutoFit/>
          </a:bodyPr>
          <a:lstStyle/>
          <a:p>
            <a:r>
              <a:rPr lang="it-IT" sz="1400" b="1" i="1" dirty="0" smtClean="0"/>
              <a:t>*</a:t>
            </a:r>
            <a:r>
              <a:rPr lang="it-IT" sz="1400" b="1" i="1" dirty="0" err="1"/>
              <a:t>Potpore</a:t>
            </a:r>
            <a:r>
              <a:rPr lang="it-IT" sz="1400" b="1" i="1" dirty="0"/>
              <a:t> </a:t>
            </a:r>
            <a:r>
              <a:rPr lang="it-IT" sz="1400" b="1" i="1" dirty="0" err="1"/>
              <a:t>pripravništvo</a:t>
            </a:r>
            <a:r>
              <a:rPr lang="it-IT" sz="1400" b="1" i="1" dirty="0"/>
              <a:t>- </a:t>
            </a:r>
            <a:r>
              <a:rPr lang="it-IT" sz="1400" b="1" i="1" dirty="0" err="1"/>
              <a:t>mjera</a:t>
            </a:r>
            <a:r>
              <a:rPr lang="it-IT" sz="1400" b="1" i="1" dirty="0"/>
              <a:t> se </a:t>
            </a:r>
            <a:r>
              <a:rPr lang="it-IT" sz="1400" b="1" i="1" dirty="0" err="1"/>
              <a:t>provodi</a:t>
            </a:r>
            <a:r>
              <a:rPr lang="it-IT" sz="1400" b="1" i="1" dirty="0"/>
              <a:t> od 1.1.2018. </a:t>
            </a:r>
            <a:r>
              <a:rPr lang="it-IT" dirty="0"/>
              <a:t>	</a:t>
            </a:r>
          </a:p>
        </p:txBody>
      </p:sp>
    </p:spTree>
    <p:extLst>
      <p:ext uri="{BB962C8B-B14F-4D97-AF65-F5344CB8AC3E}">
        <p14:creationId xmlns:p14="http://schemas.microsoft.com/office/powerpoint/2010/main" val="2611955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850106"/>
          </a:xfrm>
        </p:spPr>
        <p:txBody>
          <a:bodyPr>
            <a:normAutofit/>
          </a:bodyPr>
          <a:lstStyle/>
          <a:p>
            <a:r>
              <a:rPr lang="hr-HR" sz="2800" dirty="0" smtClean="0"/>
              <a:t>JAVNI RAD</a:t>
            </a:r>
            <a:endParaRPr lang="hr-HR" sz="2800" dirty="0"/>
          </a:p>
        </p:txBody>
      </p:sp>
      <p:sp>
        <p:nvSpPr>
          <p:cNvPr id="3" name="Rezervirano mjesto sadržaja 2"/>
          <p:cNvSpPr>
            <a:spLocks noGrp="1"/>
          </p:cNvSpPr>
          <p:nvPr>
            <p:ph idx="1"/>
          </p:nvPr>
        </p:nvSpPr>
        <p:spPr>
          <a:xfrm>
            <a:off x="457200" y="1268760"/>
            <a:ext cx="8229600" cy="4857403"/>
          </a:xfrm>
        </p:spPr>
        <p:txBody>
          <a:bodyPr>
            <a:normAutofit fontScale="85000" lnSpcReduction="10000"/>
          </a:bodyPr>
          <a:lstStyle/>
          <a:p>
            <a:pPr marL="0" indent="0">
              <a:buNone/>
            </a:pPr>
            <a:r>
              <a:rPr lang="hr-HR" b="1" dirty="0"/>
              <a:t>Javni rad</a:t>
            </a:r>
            <a:r>
              <a:rPr lang="hr-HR" dirty="0"/>
              <a:t> je jedna od mjera politike tržišta rada koja spada u domenu direktnog stvaranja novih radnih mjesta. Odvija se u ograničenom vremenskom razdoblju i nudi sufinanciranje (50% subvencije)  i financiranje zapošljavanja (100% subvencije) nezaposlenih osoba iz ciljanih skupina. Program javnog rada mora se temeljiti na društveno korisnom radu kojeg inicira lokalna zajednica, udruge civilnog društva i drugi subjekti. Javni rad mora biti neprofitan i nekonkurentan postojećem gospodarstvu na tom području. Prednost imaju programi iz područja socijalne skrbi, edukacije, zaštite i očuvanja okoliša te održavanja i komunalnih radova. </a:t>
            </a:r>
          </a:p>
          <a:p>
            <a:pPr marL="0" indent="0">
              <a:buNone/>
            </a:pPr>
            <a:endParaRPr lang="hr-HR"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7739" y="6315966"/>
            <a:ext cx="1828346" cy="393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3471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850106"/>
          </a:xfrm>
        </p:spPr>
        <p:txBody>
          <a:bodyPr>
            <a:normAutofit fontScale="90000"/>
          </a:bodyPr>
          <a:lstStyle/>
          <a:p>
            <a:r>
              <a:rPr lang="hr-HR" sz="2800" dirty="0" smtClean="0"/>
              <a:t>JAVNI RAD – liječeni ovisnici kao posebno osjetljiva skupina na tržištu rada </a:t>
            </a:r>
            <a:endParaRPr lang="hr-HR" sz="2800" dirty="0"/>
          </a:p>
        </p:txBody>
      </p:sp>
      <p:sp>
        <p:nvSpPr>
          <p:cNvPr id="3" name="Rezervirano mjesto sadržaja 2"/>
          <p:cNvSpPr>
            <a:spLocks noGrp="1"/>
          </p:cNvSpPr>
          <p:nvPr>
            <p:ph idx="1"/>
          </p:nvPr>
        </p:nvSpPr>
        <p:spPr>
          <a:xfrm>
            <a:off x="457200" y="1268760"/>
            <a:ext cx="8229600" cy="4857403"/>
          </a:xfrm>
        </p:spPr>
        <p:txBody>
          <a:bodyPr>
            <a:normAutofit/>
          </a:bodyPr>
          <a:lstStyle/>
          <a:p>
            <a:r>
              <a:rPr lang="hr-HR" sz="2400" dirty="0" smtClean="0"/>
              <a:t>zapošljavanje se </a:t>
            </a:r>
            <a:r>
              <a:rPr lang="hr-HR" sz="2400" dirty="0"/>
              <a:t>financira u 100% iznosu</a:t>
            </a:r>
          </a:p>
          <a:p>
            <a:r>
              <a:rPr lang="hr-HR" sz="2400" dirty="0" smtClean="0"/>
              <a:t>povećan </a:t>
            </a:r>
            <a:r>
              <a:rPr lang="hr-HR" sz="2400" dirty="0"/>
              <a:t>je trošak prijevoza i sad iznosi 1,00 kn po </a:t>
            </a:r>
            <a:r>
              <a:rPr lang="hr-HR" sz="2400" dirty="0" smtClean="0"/>
              <a:t>kilometru</a:t>
            </a:r>
            <a:endParaRPr lang="hr-HR" sz="2400" dirty="0"/>
          </a:p>
          <a:p>
            <a:r>
              <a:rPr lang="hr-HR" sz="2400" dirty="0"/>
              <a:t>p</a:t>
            </a:r>
            <a:r>
              <a:rPr lang="hr-HR" sz="2400" dirty="0" smtClean="0"/>
              <a:t>ovećan </a:t>
            </a:r>
            <a:r>
              <a:rPr lang="hr-HR" sz="2400" dirty="0"/>
              <a:t>je iznos troška minimalne bruto plaće u iznosu od 4.031,45 kn (u 2017. godini je iznosio 3.839,47 kn) </a:t>
            </a:r>
          </a:p>
          <a:p>
            <a:r>
              <a:rPr lang="hr-HR" sz="2400" dirty="0" smtClean="0"/>
              <a:t>omogućen </a:t>
            </a:r>
            <a:r>
              <a:rPr lang="hr-HR" sz="2400" dirty="0"/>
              <a:t>je fleksibilan </a:t>
            </a:r>
            <a:r>
              <a:rPr lang="hr-HR" sz="2400" dirty="0" smtClean="0"/>
              <a:t>pristup - uključuju </a:t>
            </a:r>
            <a:r>
              <a:rPr lang="hr-HR" sz="2400" dirty="0"/>
              <a:t>se bez obzira na duljinu prijave u evidenciju Zavoda, mogu tijekom godine koristiti više mjera (npr. biti uključen u obrazovne aktivnosti i nakon toga koristiti javni rad ili potporu za zapošljavanje</a:t>
            </a:r>
            <a:r>
              <a:rPr lang="hr-HR" sz="2400" dirty="0" smtClean="0"/>
              <a:t>)</a:t>
            </a:r>
            <a:endParaRPr lang="hr-HR" dirty="0"/>
          </a:p>
          <a:p>
            <a:endParaRPr lang="hr-HR" sz="2400" dirty="0" smtClean="0"/>
          </a:p>
          <a:p>
            <a:pPr marL="0" indent="0">
              <a:buNone/>
            </a:pPr>
            <a:endParaRPr lang="hr-HR" sz="24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7739" y="6315966"/>
            <a:ext cx="1828346" cy="393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trelica udesno 3"/>
          <p:cNvSpPr/>
          <p:nvPr/>
        </p:nvSpPr>
        <p:spPr>
          <a:xfrm>
            <a:off x="688231" y="5272265"/>
            <a:ext cx="72008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6" name="TekstniOkvir 5"/>
          <p:cNvSpPr txBox="1"/>
          <p:nvPr/>
        </p:nvSpPr>
        <p:spPr>
          <a:xfrm>
            <a:off x="1547664" y="5208757"/>
            <a:ext cx="5256584" cy="369332"/>
          </a:xfrm>
          <a:prstGeom prst="rect">
            <a:avLst/>
          </a:prstGeom>
          <a:noFill/>
        </p:spPr>
        <p:txBody>
          <a:bodyPr wrap="square" rtlCol="0">
            <a:spAutoFit/>
          </a:bodyPr>
          <a:lstStyle/>
          <a:p>
            <a:r>
              <a:rPr lang="hr-HR" dirty="0" smtClean="0"/>
              <a:t>Najčešće korištena mjera u navedenoj skupini</a:t>
            </a:r>
            <a:endParaRPr lang="hr-HR" dirty="0"/>
          </a:p>
        </p:txBody>
      </p:sp>
    </p:spTree>
    <p:extLst>
      <p:ext uri="{BB962C8B-B14F-4D97-AF65-F5344CB8AC3E}">
        <p14:creationId xmlns:p14="http://schemas.microsoft.com/office/powerpoint/2010/main" val="10903119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endParaRPr lang="hr-HR" sz="28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7739" y="6315966"/>
            <a:ext cx="1828346" cy="393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328477" y="2079947"/>
            <a:ext cx="4487045" cy="3566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3275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800" dirty="0"/>
              <a:t>MJERE AKTIVNE POLITIKE ZAPOŠLJAVANJA USMJERENE SOCIJALNO OSJETLJIVIM SKUPINAMA</a:t>
            </a:r>
          </a:p>
        </p:txBody>
      </p:sp>
      <p:sp>
        <p:nvSpPr>
          <p:cNvPr id="3" name="Rezervirano mjesto sadržaja 2"/>
          <p:cNvSpPr>
            <a:spLocks noGrp="1"/>
          </p:cNvSpPr>
          <p:nvPr>
            <p:ph idx="1"/>
          </p:nvPr>
        </p:nvSpPr>
        <p:spPr/>
        <p:txBody>
          <a:bodyPr>
            <a:normAutofit fontScale="77500" lnSpcReduction="20000"/>
          </a:bodyPr>
          <a:lstStyle/>
          <a:p>
            <a:r>
              <a:rPr lang="hr-HR" dirty="0">
                <a:cs typeface="Times New Roman" panose="02020603050405020304" pitchFamily="18" charset="0"/>
              </a:rPr>
              <a:t>„Projekt resocijalizacije ovisnika o drogama koji su završili neki od programa rehabilitacije i odvikavanja od ovisnosti u terapijskoj zajednici ili zatvorskom sustavu, te ovisnika koji su u izvanbolničkom tretmanu i duže vrijeme stabilno održavaju apstinenciju i pridržavaju se propisanog načina liječenja” </a:t>
            </a:r>
            <a:r>
              <a:rPr lang="hr-HR" dirty="0"/>
              <a:t>u</a:t>
            </a:r>
            <a:r>
              <a:rPr lang="hr-HR" dirty="0" smtClean="0"/>
              <a:t>svojen na </a:t>
            </a:r>
            <a:r>
              <a:rPr lang="hr-HR" dirty="0"/>
              <a:t>sjednici </a:t>
            </a:r>
            <a:r>
              <a:rPr lang="hr-HR" dirty="0" smtClean="0"/>
              <a:t>Vlade </a:t>
            </a:r>
            <a:r>
              <a:rPr lang="hr-HR" dirty="0"/>
              <a:t>Republike Hrvatske održanoj 19. travnja 2007. </a:t>
            </a:r>
            <a:r>
              <a:rPr lang="hr-HR" dirty="0" smtClean="0"/>
              <a:t>godine, </a:t>
            </a:r>
            <a:r>
              <a:rPr lang="hr-HR" dirty="0" smtClean="0">
                <a:cs typeface="Times New Roman" panose="02020603050405020304" pitchFamily="18" charset="0"/>
              </a:rPr>
              <a:t>projekt </a:t>
            </a:r>
            <a:r>
              <a:rPr lang="hr-HR" dirty="0">
                <a:cs typeface="Times New Roman" panose="02020603050405020304" pitchFamily="18" charset="0"/>
              </a:rPr>
              <a:t>je s ciljem poticanja školovanja i zapošljavanja liječenih ovisnika te njihove društvene reintegracije.</a:t>
            </a:r>
            <a:br>
              <a:rPr lang="hr-HR" dirty="0">
                <a:cs typeface="Times New Roman" panose="02020603050405020304" pitchFamily="18" charset="0"/>
              </a:rPr>
            </a:br>
            <a:endParaRPr lang="hr-HR" dirty="0" smtClean="0">
              <a:cs typeface="Times New Roman" panose="02020603050405020304" pitchFamily="18" charset="0"/>
            </a:endParaRPr>
          </a:p>
          <a:p>
            <a:r>
              <a:rPr lang="hr-HR" dirty="0" smtClean="0">
                <a:cs typeface="Times New Roman" panose="02020603050405020304" pitchFamily="18" charset="0"/>
              </a:rPr>
              <a:t>U </a:t>
            </a:r>
            <a:r>
              <a:rPr lang="hr-HR" dirty="0">
                <a:cs typeface="Times New Roman" panose="02020603050405020304" pitchFamily="18" charset="0"/>
              </a:rPr>
              <a:t>sklopu Projekta resocijalizacije provode se mjere aktivne politike zapošljavanja namijenjene liječenim ovisnicima, a temeljem Smjernica za razvoj i provedbu aktivne politike zapošljavanja u Republici Hrvatskoj.</a:t>
            </a:r>
          </a:p>
          <a:p>
            <a:endParaRPr lang="hr-HR"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7739" y="6315966"/>
            <a:ext cx="1828346" cy="393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7653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800" dirty="0"/>
              <a:t>MJERE AKTIVNE POLITIKE ZAPOŠLJAVANJA USMJERENE SOCIJALNO OSJETLJIVIM SKUPINAMA</a:t>
            </a:r>
          </a:p>
        </p:txBody>
      </p:sp>
      <p:sp>
        <p:nvSpPr>
          <p:cNvPr id="3" name="Rezervirano mjesto sadržaja 2"/>
          <p:cNvSpPr>
            <a:spLocks noGrp="1"/>
          </p:cNvSpPr>
          <p:nvPr>
            <p:ph idx="1"/>
          </p:nvPr>
        </p:nvSpPr>
        <p:spPr/>
        <p:txBody>
          <a:bodyPr>
            <a:normAutofit/>
          </a:bodyPr>
          <a:lstStyle/>
          <a:p>
            <a:pPr marL="342900" lvl="2" indent="-342900"/>
            <a:r>
              <a:rPr lang="hr-HR" altLang="sr-Latn-RS" dirty="0">
                <a:cs typeface="Times New Roman" pitchFamily="18" charset="0"/>
              </a:rPr>
              <a:t>U razdoblju do 1. srpnja 2013. godine prije pristupanja Hrvatske Europske uniji, na godišnjoj ili dvogodišnjoj razini donosili su se planovi za poticanje zapošljavanja kojima su se popisivale mjere aktivne politike zapošljavanja za pojedine godine. Tako je i Projekt odnosno njegov sastavni dio – Mjere za poticanje zapošljavanja rehabilitiranih ovisnika, donesen na temelju Nacionalnog akcijskog plana zapošljavanja za razdoblje od 2005. do 2008. godine te su mjere za poticanje zapošljavanja rehabilitiranih ovisnika uvrštene u Godišnji plan poticanja zapošljavanja za 2007. i 2008. godinu. </a:t>
            </a:r>
          </a:p>
          <a:p>
            <a:pPr marL="0" indent="0">
              <a:buNone/>
            </a:pPr>
            <a:endParaRPr lang="hr-HR"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7739" y="6315966"/>
            <a:ext cx="1828346" cy="393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9356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800" dirty="0" smtClean="0"/>
              <a:t>SMJERNICE ZA PROVEDBU MJERA AKTIVNE POLITIKE ZAPOŠLJAVANJA</a:t>
            </a:r>
            <a:endParaRPr lang="hr-HR" sz="2800" dirty="0"/>
          </a:p>
        </p:txBody>
      </p:sp>
      <p:sp>
        <p:nvSpPr>
          <p:cNvPr id="3" name="Rezervirano mjesto sadržaja 2"/>
          <p:cNvSpPr>
            <a:spLocks noGrp="1"/>
          </p:cNvSpPr>
          <p:nvPr>
            <p:ph idx="1"/>
          </p:nvPr>
        </p:nvSpPr>
        <p:spPr>
          <a:xfrm>
            <a:off x="-180528" y="1600200"/>
            <a:ext cx="8712968" cy="4525963"/>
          </a:xfrm>
        </p:spPr>
        <p:txBody>
          <a:bodyPr>
            <a:normAutofit lnSpcReduction="10000"/>
          </a:bodyPr>
          <a:lstStyle/>
          <a:p>
            <a:pPr marL="914400" lvl="2" indent="0" algn="just">
              <a:spcBef>
                <a:spcPct val="0"/>
              </a:spcBef>
              <a:spcAft>
                <a:spcPct val="0"/>
              </a:spcAft>
              <a:buNone/>
            </a:pPr>
            <a:r>
              <a:rPr lang="hr-HR" altLang="sr-Latn-RS" dirty="0">
                <a:cs typeface="Times New Roman" pitchFamily="18" charset="0"/>
              </a:rPr>
              <a:t>U periodu nakon pristupanja Hrvatske Europskoj uniji dodatno su razrađene mjere aktivne politike zapošljavanja, osobito uzevši u obzir povećane potrebe kako nezaposlenih osoba, a isto tako i poslodavaca, vodeći se strateškim europskim dokumentima u području zapošljavanja, posebice Strategijom Europa 2020.      donose se Smjernice za provedbu mjera aktivne politike zapošljavanja</a:t>
            </a:r>
          </a:p>
          <a:p>
            <a:pPr marL="914400" lvl="2" indent="0" algn="just">
              <a:spcBef>
                <a:spcPct val="0"/>
              </a:spcBef>
              <a:spcAft>
                <a:spcPct val="0"/>
              </a:spcAft>
              <a:buNone/>
            </a:pPr>
            <a:endParaRPr lang="hr-HR" altLang="sr-Latn-RS" dirty="0">
              <a:cs typeface="Times New Roman" pitchFamily="18" charset="0"/>
            </a:endParaRPr>
          </a:p>
          <a:p>
            <a:pPr lvl="2" algn="just">
              <a:spcBef>
                <a:spcPct val="0"/>
              </a:spcBef>
              <a:spcAft>
                <a:spcPct val="0"/>
              </a:spcAft>
            </a:pPr>
            <a:r>
              <a:rPr lang="hr-HR" altLang="sr-Latn-RS" dirty="0">
                <a:cs typeface="Times New Roman" pitchFamily="18" charset="0"/>
              </a:rPr>
              <a:t>Smjernice za provedbu mjera aktivne politike zapošljavanja za 2014. godinu</a:t>
            </a:r>
          </a:p>
          <a:p>
            <a:pPr lvl="2" algn="just">
              <a:spcBef>
                <a:spcPct val="0"/>
              </a:spcBef>
              <a:spcAft>
                <a:spcPct val="0"/>
              </a:spcAft>
            </a:pPr>
            <a:r>
              <a:rPr lang="hr-HR" altLang="sr-Latn-RS" dirty="0">
                <a:cs typeface="Times New Roman" pitchFamily="18" charset="0"/>
              </a:rPr>
              <a:t>Smjernice za razvoj i provedbu aktivne politike zapošljavanja u Republici Hrvatskoj za razdoblje od 2015. do 2017. godine</a:t>
            </a:r>
          </a:p>
          <a:p>
            <a:pPr marL="914400" lvl="2" indent="0" algn="just">
              <a:spcBef>
                <a:spcPct val="0"/>
              </a:spcBef>
              <a:spcAft>
                <a:spcPct val="0"/>
              </a:spcAft>
              <a:buNone/>
            </a:pPr>
            <a:endParaRPr lang="hr-HR" altLang="sr-Latn-RS" dirty="0">
              <a:cs typeface="Times New Roman" pitchFamily="18" charset="0"/>
            </a:endParaRPr>
          </a:p>
          <a:p>
            <a:endParaRPr lang="hr-HR"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7739" y="6315966"/>
            <a:ext cx="1828346" cy="393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trelica udesno 3"/>
          <p:cNvSpPr/>
          <p:nvPr/>
        </p:nvSpPr>
        <p:spPr>
          <a:xfrm>
            <a:off x="4528274" y="3336136"/>
            <a:ext cx="504056" cy="2779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368328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800" dirty="0"/>
              <a:t>SMJERNICE ZA PROVEDBU MJERA AKTIVNE POLITIKE ZAPOŠLJAVANJA</a:t>
            </a:r>
          </a:p>
        </p:txBody>
      </p:sp>
      <p:sp>
        <p:nvSpPr>
          <p:cNvPr id="3" name="Rezervirano mjesto sadržaja 2"/>
          <p:cNvSpPr>
            <a:spLocks noGrp="1"/>
          </p:cNvSpPr>
          <p:nvPr>
            <p:ph idx="1"/>
          </p:nvPr>
        </p:nvSpPr>
        <p:spPr/>
        <p:txBody>
          <a:bodyPr>
            <a:normAutofit/>
          </a:bodyPr>
          <a:lstStyle/>
          <a:p>
            <a:pPr marL="342900" lvl="2" indent="-342900"/>
            <a:r>
              <a:rPr lang="hr-HR" altLang="sr-Latn-RS" dirty="0">
                <a:cs typeface="Times New Roman" pitchFamily="18" charset="0"/>
              </a:rPr>
              <a:t>Smjernice za razvoj i provedbu aktivne politike zapošljavanja u Republici Hrvatskoj za razdoblje od 2018. do 2020. godine.</a:t>
            </a:r>
          </a:p>
          <a:p>
            <a:pPr marL="342900" lvl="2" indent="-342900"/>
            <a:r>
              <a:rPr lang="hr-HR" dirty="0"/>
              <a:t>Smjernice su </a:t>
            </a:r>
            <a:r>
              <a:rPr lang="hr-HR" b="1" dirty="0"/>
              <a:t>podloga za korištenje sredstava iz EU fondova</a:t>
            </a:r>
            <a:r>
              <a:rPr lang="hr-HR" dirty="0"/>
              <a:t>, posebno iz Europskog socijalnog fonda.</a:t>
            </a:r>
          </a:p>
          <a:p>
            <a:pPr marL="914400" lvl="2" indent="0" algn="just">
              <a:spcBef>
                <a:spcPct val="0"/>
              </a:spcBef>
              <a:spcAft>
                <a:spcPct val="0"/>
              </a:spcAft>
              <a:buNone/>
            </a:pPr>
            <a:endParaRPr lang="hr-HR" altLang="sr-Latn-RS" dirty="0" smtClean="0">
              <a:cs typeface="Times New Roman" pitchFamily="18" charset="0"/>
            </a:endParaRPr>
          </a:p>
          <a:p>
            <a:endParaRPr lang="hr-HR"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7739" y="6315966"/>
            <a:ext cx="1828346" cy="393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3130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800" dirty="0"/>
              <a:t>Radna skupina za praćenje mjera aktivne politike zapošljavanja</a:t>
            </a:r>
          </a:p>
        </p:txBody>
      </p:sp>
      <p:sp>
        <p:nvSpPr>
          <p:cNvPr id="3" name="Rezervirano mjesto sadržaja 2"/>
          <p:cNvSpPr>
            <a:spLocks noGrp="1"/>
          </p:cNvSpPr>
          <p:nvPr>
            <p:ph idx="1"/>
          </p:nvPr>
        </p:nvSpPr>
        <p:spPr/>
        <p:txBody>
          <a:bodyPr>
            <a:normAutofit/>
          </a:bodyPr>
          <a:lstStyle/>
          <a:p>
            <a:pPr marL="342900" lvl="2" indent="-342900">
              <a:buFontTx/>
              <a:buChar char="-"/>
            </a:pPr>
            <a:r>
              <a:rPr lang="hr-HR" altLang="sr-Latn-RS" dirty="0">
                <a:cs typeface="Times New Roman" pitchFamily="18" charset="0"/>
              </a:rPr>
              <a:t>Odlukom ministra rada i mirovinskoga sustava iz kolovoza 2017. godine osnovana je Radna skupina za praćenje mjera aktivne politike zapošljavanje </a:t>
            </a:r>
          </a:p>
          <a:p>
            <a:pPr marL="342900" lvl="2" indent="-342900">
              <a:buFontTx/>
              <a:buChar char="-"/>
            </a:pPr>
            <a:r>
              <a:rPr lang="hr-HR" altLang="sr-Latn-RS" dirty="0">
                <a:cs typeface="Times New Roman" pitchFamily="18" charset="0"/>
              </a:rPr>
              <a:t>Članovi: predstavnici nadležnih ministarstava, socijalnih partnera i komorskih udruženja, predstavnici obrazovnih institucija, akademske zajednice te organizacija civilnoga društva.</a:t>
            </a:r>
          </a:p>
          <a:p>
            <a:pPr marL="342900" lvl="2" indent="-342900">
              <a:buFontTx/>
              <a:buChar char="-"/>
            </a:pPr>
            <a:r>
              <a:rPr lang="hr-HR" altLang="sr-Latn-RS" dirty="0">
                <a:cs typeface="Times New Roman" pitchFamily="18" charset="0"/>
              </a:rPr>
              <a:t>Zadaće: analiziranje uspješnosti provedbe mjera, predlaganje unaprjeđenja mjera kao i izrada Smjernica za razvoj i provedbu aktivne politike zapošljavanja</a:t>
            </a:r>
          </a:p>
          <a:p>
            <a:pPr marL="342900" lvl="2" indent="-342900">
              <a:buFontTx/>
              <a:buChar char="-"/>
            </a:pPr>
            <a:r>
              <a:rPr lang="hr-HR" dirty="0">
                <a:cs typeface="Times New Roman" pitchFamily="18" charset="0"/>
              </a:rPr>
              <a:t>Godišnje Vladi dostavlja izvješće o provedbi Smjernica </a:t>
            </a:r>
            <a:endParaRPr lang="hr-HR" dirty="0"/>
          </a:p>
          <a:p>
            <a:endParaRPr lang="hr-HR"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7739" y="6315966"/>
            <a:ext cx="1828346" cy="393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1786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800" dirty="0" smtClean="0"/>
              <a:t>Uvjeti i načini korištenja mjera aktivne politike zapošljavanja u 2018. godini</a:t>
            </a:r>
            <a:endParaRPr lang="hr-HR" sz="2800" dirty="0"/>
          </a:p>
        </p:txBody>
      </p:sp>
      <p:sp>
        <p:nvSpPr>
          <p:cNvPr id="3" name="Rezervirano mjesto sadržaja 2"/>
          <p:cNvSpPr>
            <a:spLocks noGrp="1"/>
          </p:cNvSpPr>
          <p:nvPr>
            <p:ph idx="1"/>
          </p:nvPr>
        </p:nvSpPr>
        <p:spPr/>
        <p:txBody>
          <a:bodyPr>
            <a:normAutofit/>
          </a:bodyPr>
          <a:lstStyle/>
          <a:p>
            <a:r>
              <a:rPr lang="hr-HR" dirty="0"/>
              <a:t>Na temelju Smjernica kao strateškog dokumenta koji postavlja okvir za provedbu aktivne politike zapošljavanja u navedenom razdoblju, Hrvatski zavod za zapošljavanje (HZZ), provedbeno tijelo Ministarstva rada i mirovinskoga sustava, donosi uvjete i načine korištenja sredstava za provedbu mjera aktivne politike zapošljavanja u 2018. godini te provodi navedene mjere.</a:t>
            </a:r>
          </a:p>
          <a:p>
            <a:endParaRPr lang="hr-HR"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7739" y="6315966"/>
            <a:ext cx="1828346" cy="393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9044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562074"/>
          </a:xfrm>
        </p:spPr>
        <p:txBody>
          <a:bodyPr>
            <a:normAutofit/>
          </a:bodyPr>
          <a:lstStyle/>
          <a:p>
            <a:r>
              <a:rPr lang="hr-HR" sz="2800" dirty="0"/>
              <a:t>MJERE AKTIVNE POLITIKE ZAPOŠLJAVANJA</a:t>
            </a:r>
          </a:p>
        </p:txBody>
      </p:sp>
      <p:sp>
        <p:nvSpPr>
          <p:cNvPr id="3" name="Rezervirano mjesto sadržaja 2"/>
          <p:cNvSpPr>
            <a:spLocks noGrp="1"/>
          </p:cNvSpPr>
          <p:nvPr>
            <p:ph idx="1"/>
          </p:nvPr>
        </p:nvSpPr>
        <p:spPr>
          <a:xfrm>
            <a:off x="457200" y="1124744"/>
            <a:ext cx="8229600" cy="5001419"/>
          </a:xfrm>
        </p:spPr>
        <p:txBody>
          <a:bodyPr>
            <a:normAutofit fontScale="92500" lnSpcReduction="20000"/>
          </a:bodyPr>
          <a:lstStyle/>
          <a:p>
            <a:r>
              <a:rPr lang="hr-HR" dirty="0"/>
              <a:t>Vodeći računa o specifičnim potrebama svojih korisnika, Hrvatski zavod za zapošljavanje provodi niz mjera aktivne politike zapošljavanja </a:t>
            </a:r>
            <a:r>
              <a:rPr lang="hr-HR" u="sng" dirty="0"/>
              <a:t>usmjerenih nezaposlenim osobama u nepovoljnom položaju na tržištu rada </a:t>
            </a:r>
            <a:r>
              <a:rPr lang="hr-HR" dirty="0"/>
              <a:t>te poslodavcima kod kojih je potrebno osigurati očuvanje radnih mjesta. Zavod tako provodi mjere aktivne politike zapošljavanja kojima se potiče zapošljavanje, samozapošljavanje, obrazovanje, stručno osposobljavanje za rad te uključivanje u programe javnih radova specifičnih ciljanih skupina i očuvanje radnih mjesta kod poslodavaca koji su u poteškoćama.</a:t>
            </a:r>
          </a:p>
          <a:p>
            <a:endParaRPr lang="hr-HR"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7739" y="6315966"/>
            <a:ext cx="1828346" cy="393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8909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800" dirty="0"/>
              <a:t>MJERE AKTIVNE POLITIKE </a:t>
            </a:r>
            <a:r>
              <a:rPr lang="hr-HR" sz="2800" dirty="0" smtClean="0"/>
              <a:t>ZAPOŠLJAVANJA</a:t>
            </a:r>
            <a:endParaRPr lang="hr-HR" sz="2800" dirty="0"/>
          </a:p>
        </p:txBody>
      </p:sp>
      <p:sp>
        <p:nvSpPr>
          <p:cNvPr id="3" name="Rezervirano mjesto sadržaja 2"/>
          <p:cNvSpPr>
            <a:spLocks noGrp="1"/>
          </p:cNvSpPr>
          <p:nvPr>
            <p:ph idx="1"/>
          </p:nvPr>
        </p:nvSpPr>
        <p:spPr/>
        <p:txBody>
          <a:bodyPr>
            <a:normAutofit fontScale="62500" lnSpcReduction="20000"/>
          </a:bodyPr>
          <a:lstStyle/>
          <a:p>
            <a:r>
              <a:rPr lang="hr-HR" dirty="0"/>
              <a:t>Mjere se razvrstavaju prema vrsti aktivnosti i intervenciji te financijskoj podršci, a prilagođene su EUROSTAT-ovoj klasifikaciji politika tržišta rada:</a:t>
            </a:r>
          </a:p>
          <a:p>
            <a:pPr marL="0" indent="0">
              <a:buNone/>
            </a:pPr>
            <a:r>
              <a:rPr lang="hr-HR" dirty="0"/>
              <a:t> </a:t>
            </a:r>
          </a:p>
          <a:p>
            <a:pPr marL="0" lvl="0" indent="0">
              <a:buNone/>
            </a:pPr>
            <a:r>
              <a:rPr lang="hr-HR" dirty="0" smtClean="0"/>
              <a:t>1. potpore </a:t>
            </a:r>
            <a:r>
              <a:rPr lang="hr-HR" dirty="0"/>
              <a:t>za zapošljavanje,</a:t>
            </a:r>
          </a:p>
          <a:p>
            <a:pPr marL="0" indent="0">
              <a:buNone/>
            </a:pPr>
            <a:r>
              <a:rPr lang="hr-HR" dirty="0"/>
              <a:t>        1.1. potpore za zapošljavanje za stjecanje prvog radnog iskustva/pripravništvo</a:t>
            </a:r>
          </a:p>
          <a:p>
            <a:pPr marL="0" lvl="0" indent="0">
              <a:buNone/>
            </a:pPr>
            <a:r>
              <a:rPr lang="hr-HR" dirty="0" smtClean="0"/>
              <a:t>2. potpore </a:t>
            </a:r>
            <a:r>
              <a:rPr lang="hr-HR" dirty="0"/>
              <a:t>za usavršavanje,</a:t>
            </a:r>
          </a:p>
          <a:p>
            <a:pPr marL="0" lvl="0" indent="0">
              <a:buNone/>
            </a:pPr>
            <a:r>
              <a:rPr lang="hr-HR" dirty="0" smtClean="0"/>
              <a:t>3. potpore </a:t>
            </a:r>
            <a:r>
              <a:rPr lang="hr-HR" dirty="0"/>
              <a:t>za samozapošljavanje,</a:t>
            </a:r>
          </a:p>
          <a:p>
            <a:pPr marL="0" lvl="0" indent="0">
              <a:buNone/>
            </a:pPr>
            <a:r>
              <a:rPr lang="hr-HR" dirty="0" smtClean="0"/>
              <a:t>4. obrazovanje </a:t>
            </a:r>
            <a:r>
              <a:rPr lang="hr-HR" dirty="0"/>
              <a:t>nezaposlenih,</a:t>
            </a:r>
          </a:p>
          <a:p>
            <a:pPr marL="0" lvl="0" indent="0">
              <a:buNone/>
            </a:pPr>
            <a:r>
              <a:rPr lang="hr-HR" dirty="0" smtClean="0"/>
              <a:t>5. osposobljavanje </a:t>
            </a:r>
            <a:r>
              <a:rPr lang="hr-HR" dirty="0"/>
              <a:t>na radnom mjestu,</a:t>
            </a:r>
          </a:p>
          <a:p>
            <a:pPr marL="0" lvl="0" indent="0">
              <a:buNone/>
            </a:pPr>
            <a:r>
              <a:rPr lang="hr-HR" dirty="0" smtClean="0"/>
              <a:t>6. stručno </a:t>
            </a:r>
            <a:r>
              <a:rPr lang="hr-HR" dirty="0"/>
              <a:t>osposobljavanje za rad bez zasnivanja radnog odnosa,</a:t>
            </a:r>
          </a:p>
          <a:p>
            <a:pPr marL="0" indent="0">
              <a:buNone/>
            </a:pPr>
            <a:r>
              <a:rPr lang="hr-HR" dirty="0"/>
              <a:t>                        6.1. osposobljavanje za stjecanje odgovarajućeg radnog iskustva</a:t>
            </a:r>
          </a:p>
          <a:p>
            <a:pPr marL="0" lvl="0" indent="0">
              <a:buNone/>
            </a:pPr>
            <a:r>
              <a:rPr lang="hr-HR" dirty="0" smtClean="0"/>
              <a:t>7. javni </a:t>
            </a:r>
            <a:r>
              <a:rPr lang="hr-HR" dirty="0"/>
              <a:t>rad,</a:t>
            </a:r>
          </a:p>
          <a:p>
            <a:pPr marL="0" lvl="0" indent="0">
              <a:buNone/>
            </a:pPr>
            <a:r>
              <a:rPr lang="hr-HR" dirty="0" smtClean="0"/>
              <a:t>8. potpore </a:t>
            </a:r>
            <a:r>
              <a:rPr lang="hr-HR" dirty="0"/>
              <a:t>za očuvanje radnih mjesta, </a:t>
            </a:r>
          </a:p>
          <a:p>
            <a:pPr marL="0" lvl="0" indent="0">
              <a:buNone/>
            </a:pPr>
            <a:r>
              <a:rPr lang="hr-HR" dirty="0" smtClean="0"/>
              <a:t>9. stalni </a:t>
            </a:r>
            <a:r>
              <a:rPr lang="hr-HR" dirty="0"/>
              <a:t>sezonac.</a:t>
            </a:r>
          </a:p>
          <a:p>
            <a:pPr marL="0" indent="0">
              <a:buNone/>
            </a:pPr>
            <a:endParaRPr lang="hr-HR"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67739" y="6315966"/>
            <a:ext cx="1828346" cy="393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9051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Sivi tonovi">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36F0FFDE1719546AF4899010A82D899" ma:contentTypeVersion="1" ma:contentTypeDescription="Stvaranje novog dokumenta." ma:contentTypeScope="" ma:versionID="85ee6259eaf33a69ed53b4c7f9b7ca8c">
  <xsd:schema xmlns:xsd="http://www.w3.org/2001/XMLSchema" xmlns:xs="http://www.w3.org/2001/XMLSchema" xmlns:p="http://schemas.microsoft.com/office/2006/metadata/properties" xmlns:ns2="53b534ba-f96d-4e72-95a0-25353374191c" targetNamespace="http://schemas.microsoft.com/office/2006/metadata/properties" ma:root="true" ma:fieldsID="12e5139bb45e540b33898453abf62d53" ns2:_="">
    <xsd:import namespace="53b534ba-f96d-4e72-95a0-25353374191c"/>
    <xsd:element name="properties">
      <xsd:complexType>
        <xsd:sequence>
          <xsd:element name="documentManagement">
            <xsd:complexType>
              <xsd:all>
                <xsd:element ref="ns2:Sort_x0020_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b534ba-f96d-4e72-95a0-25353374191c" elementFormDefault="qualified">
    <xsd:import namespace="http://schemas.microsoft.com/office/2006/documentManagement/types"/>
    <xsd:import namespace="http://schemas.microsoft.com/office/infopath/2007/PartnerControls"/>
    <xsd:element name="Sort_x0020_Order" ma:index="8" nillable="true" ma:displayName="Sort Order" ma:decimals="0" ma:indexed="true" ma:internalName="Sort_x0020_Order">
      <xsd:simpleType>
        <xsd:restriction base="dms:Number">
          <xsd:maxInclusive value="100"/>
          <xsd:minInclusive value="1"/>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sadržaja"/>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ort_x0020_Order xmlns="53b534ba-f96d-4e72-95a0-25353374191c" xsi:nil="true"/>
  </documentManagement>
</p:properties>
</file>

<file path=customXml/itemProps1.xml><?xml version="1.0" encoding="utf-8"?>
<ds:datastoreItem xmlns:ds="http://schemas.openxmlformats.org/officeDocument/2006/customXml" ds:itemID="{BC5BD4F2-D3B8-4B62-B2A0-D91611E2E9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b534ba-f96d-4e72-95a0-2535337419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20D9AE6-A639-43EF-8220-991B7DC3209E}">
  <ds:schemaRefs>
    <ds:schemaRef ds:uri="http://schemas.microsoft.com/sharepoint/v3/contenttype/forms"/>
  </ds:schemaRefs>
</ds:datastoreItem>
</file>

<file path=customXml/itemProps3.xml><?xml version="1.0" encoding="utf-8"?>
<ds:datastoreItem xmlns:ds="http://schemas.openxmlformats.org/officeDocument/2006/customXml" ds:itemID="{F9D2908A-C7F6-45E5-911D-9E6A2B41945B}">
  <ds:schemaRef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purl.org/dc/terms/"/>
    <ds:schemaRef ds:uri="http://purl.org/dc/elements/1.1/"/>
    <ds:schemaRef ds:uri="http://purl.org/dc/dcmitype/"/>
    <ds:schemaRef ds:uri="53b534ba-f96d-4e72-95a0-25353374191c"/>
  </ds:schemaRefs>
</ds:datastoreItem>
</file>

<file path=docProps/app.xml><?xml version="1.0" encoding="utf-8"?>
<Properties xmlns="http://schemas.openxmlformats.org/officeDocument/2006/extended-properties" xmlns:vt="http://schemas.openxmlformats.org/officeDocument/2006/docPropsVTypes">
  <TotalTime>160</TotalTime>
  <Words>984</Words>
  <Application>Microsoft Office PowerPoint</Application>
  <PresentationFormat>Prikaz na zaslonu (4:3)</PresentationFormat>
  <Paragraphs>110</Paragraphs>
  <Slides>15</Slides>
  <Notes>0</Notes>
  <HiddenSlides>0</HiddenSlides>
  <MMClips>0</MMClips>
  <ScaleCrop>false</ScaleCrop>
  <HeadingPairs>
    <vt:vector size="4" baseType="variant">
      <vt:variant>
        <vt:lpstr>Tema</vt:lpstr>
      </vt:variant>
      <vt:variant>
        <vt:i4>1</vt:i4>
      </vt:variant>
      <vt:variant>
        <vt:lpstr>Naslovi slajdova</vt:lpstr>
      </vt:variant>
      <vt:variant>
        <vt:i4>15</vt:i4>
      </vt:variant>
    </vt:vector>
  </HeadingPairs>
  <TitlesOfParts>
    <vt:vector size="16" baseType="lpstr">
      <vt:lpstr>Office tema</vt:lpstr>
      <vt:lpstr> MJERE AKTIVNE POLITIKE  ZAPOŠLJAVANJA USMJERENE SOCIJALNO OSJETLJIVIM SKUPINAMA</vt:lpstr>
      <vt:lpstr>MJERE AKTIVNE POLITIKE ZAPOŠLJAVANJA USMJERENE SOCIJALNO OSJETLJIVIM SKUPINAMA</vt:lpstr>
      <vt:lpstr>MJERE AKTIVNE POLITIKE ZAPOŠLJAVANJA USMJERENE SOCIJALNO OSJETLJIVIM SKUPINAMA</vt:lpstr>
      <vt:lpstr>SMJERNICE ZA PROVEDBU MJERA AKTIVNE POLITIKE ZAPOŠLJAVANJA</vt:lpstr>
      <vt:lpstr>SMJERNICE ZA PROVEDBU MJERA AKTIVNE POLITIKE ZAPOŠLJAVANJA</vt:lpstr>
      <vt:lpstr>Radna skupina za praćenje mjera aktivne politike zapošljavanja</vt:lpstr>
      <vt:lpstr>Uvjeti i načini korištenja mjera aktivne politike zapošljavanja u 2018. godini</vt:lpstr>
      <vt:lpstr>MJERE AKTIVNE POLITIKE ZAPOŠLJAVANJA</vt:lpstr>
      <vt:lpstr>MJERE AKTIVNE POLITIKE ZAPOŠLJAVANJA</vt:lpstr>
      <vt:lpstr>MJERE AKTIVNE POLITIKE ZAPOŠLJAVANJA</vt:lpstr>
      <vt:lpstr>MJERE AKTIVNE POLITIKE ZAPOŠLJAVANJA</vt:lpstr>
      <vt:lpstr>Broj uključenih liječenih ovisnika u mjere aktivne politike zapošljavanje</vt:lpstr>
      <vt:lpstr>JAVNI RAD</vt:lpstr>
      <vt:lpstr>JAVNI RAD – liječeni ovisnici kao posebno osjetljiva skupina na tržištu rada </vt:lpstr>
      <vt:lpstr>PowerPointova prezentacija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Predložak za prezentacije - Powerpoint</dc:title>
  <dc:creator>Lahor Enc</dc:creator>
  <cp:lastModifiedBy>Jadranka Ivandić Zimić</cp:lastModifiedBy>
  <cp:revision>38</cp:revision>
  <dcterms:created xsi:type="dcterms:W3CDTF">2016-05-04T11:22:52Z</dcterms:created>
  <dcterms:modified xsi:type="dcterms:W3CDTF">2018-11-27T08:22:24Z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0x010100736F0FFDE1719546AF4899010A82D899</vt:lpwstr>
  </property>
</Properties>
</file>